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82" r:id="rId4"/>
    <p:sldId id="258" r:id="rId5"/>
    <p:sldId id="271" r:id="rId6"/>
    <p:sldId id="259" r:id="rId7"/>
    <p:sldId id="274" r:id="rId8"/>
    <p:sldId id="260" r:id="rId9"/>
    <p:sldId id="262" r:id="rId10"/>
    <p:sldId id="261" r:id="rId11"/>
    <p:sldId id="266" r:id="rId12"/>
    <p:sldId id="272" r:id="rId13"/>
    <p:sldId id="273" r:id="rId14"/>
    <p:sldId id="289" r:id="rId15"/>
    <p:sldId id="279" r:id="rId16"/>
    <p:sldId id="284" r:id="rId17"/>
    <p:sldId id="287" r:id="rId18"/>
    <p:sldId id="281" r:id="rId19"/>
    <p:sldId id="275" r:id="rId20"/>
    <p:sldId id="290" r:id="rId21"/>
    <p:sldId id="280" r:id="rId22"/>
    <p:sldId id="278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8D188-08B4-D939-C652-1D833CD03F45}" v="178" dt="2023-12-06T08:48:42.885"/>
    <p1510:client id="{07942592-4388-2969-2170-7882C0B33488}" v="122" dt="2023-12-04T14:35:10.066"/>
    <p1510:client id="{08192D8F-BDED-B793-4EA5-91F2B05CF92C}" v="141" dt="2023-12-04T16:50:05.712"/>
    <p1510:client id="{0E91EB3B-2DD4-1F75-97E7-FE788C8655A9}" v="2" dt="2023-11-06T14:38:20.376"/>
    <p1510:client id="{1B1E42DF-8933-4D9E-B2E3-FFB8BEBBAF4B}" v="5" dt="2023-11-01T13:47:41.129"/>
    <p1510:client id="{26DA5B3D-9DC4-7FEF-9216-C11088A058EF}" v="21" dt="2023-11-04T15:47:48.360"/>
    <p1510:client id="{3633F0F5-CA51-FBCE-2EAB-E79865136035}" v="256" dt="2023-12-03T18:12:41.341"/>
    <p1510:client id="{3E1114AB-AA49-11B9-635B-5A82C3A8462F}" v="29" dt="2023-12-04T14:29:40.102"/>
    <p1510:client id="{3E4511FA-0A64-35EC-6DD2-6FD79C32F019}" v="7" dt="2023-12-04T14:36:10.418"/>
    <p1510:client id="{41D3709F-5FA7-111D-BC97-DC2D1548BA7E}" v="62" dt="2023-12-04T13:51:16.326"/>
    <p1510:client id="{47F23F18-D1B5-C693-283E-CDDE08A56F65}" v="645" dt="2023-11-04T16:24:00.060"/>
    <p1510:client id="{533C0E81-1771-052B-3826-9B9F0F3A6D59}" v="855" dt="2023-12-04T14:19:20.467"/>
    <p1510:client id="{5AC445B3-FE89-3F7E-346B-F7E699B30962}" v="45" dt="2023-12-06T08:06:30.666"/>
    <p1510:client id="{6E770279-12C3-9BD6-F7B0-7142A04A7BE7}" v="45" dt="2023-12-06T14:44:29.656"/>
    <p1510:client id="{6F3E18C2-EF58-B4E9-304D-975CE5801E95}" v="106" dt="2023-11-01T15:11:13.985"/>
    <p1510:client id="{76DDF912-A398-D291-1A79-E03CB4187198}" v="6" dt="2023-12-06T14:25:14.409"/>
    <p1510:client id="{788AA484-74F6-5E1D-3CA3-5DF3997EFE10}" v="1755" dt="2023-12-01T17:26:46.482"/>
    <p1510:client id="{8A0F6F24-D95E-F26D-9541-7F70DD8DA187}" v="1273" dt="2023-11-04T16:29:04.286"/>
    <p1510:client id="{8FF9BF9A-5B8C-7780-3AAA-9CF4F5BAF4CA}" v="391" dt="2023-12-03T17:56:43.205"/>
    <p1510:client id="{99089066-898B-EF6F-F394-37D4311EB496}" v="3" dt="2023-11-03T14:05:57.110"/>
    <p1510:client id="{A0BBEC30-78B3-12BF-5F64-E31D0838AB01}" v="773" dt="2023-12-01T16:25:53.065"/>
    <p1510:client id="{A6884B1D-6169-A8D7-AC8B-8EBD10591FB8}" v="263" dt="2023-11-04T15:41:35.732"/>
    <p1510:client id="{A89C32B7-7CF1-1E0D-8DF4-C2E09EE59582}" v="571" dt="2023-12-03T17:34:24.230"/>
    <p1510:client id="{B97239BD-6F09-1474-A22A-1685CEA07479}" v="470" dt="2023-11-04T16:29:37.838"/>
    <p1510:client id="{CA61F9E6-2243-C7CA-51F4-DCD33F42F0FA}" v="207" dt="2023-11-06T14:39:13.819"/>
    <p1510:client id="{CBB8A695-9223-5357-8CCC-2A56C9B4468F}" v="1166" dt="2023-11-04T15:52:02.281"/>
    <p1510:client id="{CD61C5C2-0B9E-4B72-8875-39DD0F27A728}" v="317" dt="2023-12-06T15:20:38.632"/>
    <p1510:client id="{D18E709D-3914-4A59-6890-81A0CBFAAF16}" v="1" dt="2023-12-03T17:16:42.206"/>
    <p1510:client id="{D838BBFF-F986-9F37-D574-E443F7298AFD}" v="372" dt="2023-11-04T16:14:21.434"/>
    <p1510:client id="{ECC44B65-24CE-68F1-B104-C4FBAFFFECD7}" v="4" dt="2023-12-03T18:26:24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4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6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4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3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7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80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70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16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49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6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7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6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41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6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1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6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3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33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797" y="3577456"/>
            <a:ext cx="6895725" cy="1687814"/>
          </a:xfrm>
        </p:spPr>
        <p:txBody>
          <a:bodyPr anchor="b">
            <a:normAutofit/>
          </a:bodyPr>
          <a:lstStyle/>
          <a:p>
            <a:r>
              <a:rPr lang="en-US" sz="3600" b="1">
                <a:latin typeface="Arial"/>
                <a:ea typeface="Calibri Light"/>
                <a:cs typeface="Arial"/>
              </a:rPr>
              <a:t>Airport Valet Car Locator</a:t>
            </a:r>
            <a:br>
              <a:rPr lang="en-US" sz="3600" b="1">
                <a:latin typeface="Arial"/>
                <a:ea typeface="Calibri Light"/>
                <a:cs typeface="Arial"/>
              </a:rPr>
            </a:br>
            <a:r>
              <a:rPr lang="en-US" sz="3600" b="1">
                <a:latin typeface="Arial"/>
                <a:ea typeface="Calibri Light"/>
                <a:cs typeface="Arial"/>
              </a:rPr>
              <a:t>Mobile App</a:t>
            </a:r>
            <a:endParaRPr lang="en-US" sz="3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2583" y="5660607"/>
            <a:ext cx="6850674" cy="1193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>
                <a:latin typeface="Arial"/>
                <a:cs typeface="Arial"/>
              </a:rPr>
              <a:t>J</a:t>
            </a:r>
            <a:r>
              <a:rPr lang="en-US" sz="1800" b="1">
                <a:latin typeface="Arial"/>
                <a:cs typeface="Arial"/>
              </a:rPr>
              <a:t>ordan Treutel, Richard Hoehn, Ian Hurd, Patrick Burnett</a:t>
            </a:r>
            <a:endParaRPr lang="en-US" sz="1800">
              <a:latin typeface="Arial"/>
              <a:cs typeface="Arial"/>
            </a:endParaRPr>
          </a:p>
          <a:p>
            <a:r>
              <a:rPr lang="en-US" sz="1800" b="1">
                <a:latin typeface="Arial"/>
                <a:cs typeface="Arial"/>
              </a:rPr>
              <a:t>December 6th, 2023</a:t>
            </a:r>
          </a:p>
          <a:p>
            <a:endParaRPr lang="en-US" b="1"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pic>
        <p:nvPicPr>
          <p:cNvPr id="4" name="Picture 3" descr="A blue logo with white text&#10;&#10;Description automatically generated">
            <a:extLst>
              <a:ext uri="{FF2B5EF4-FFF2-40B4-BE49-F238E27FC236}">
                <a16:creationId xmlns:a16="http://schemas.microsoft.com/office/drawing/2014/main" id="{6FCB0BD9-D9D4-EE50-8365-AFF29964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35" y="484346"/>
            <a:ext cx="4727594" cy="274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F42C-73F3-1E36-CA48-5F4FEEC4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53" y="-3629"/>
            <a:ext cx="10018713" cy="793044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Class Diagram - App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E047E-4CDF-5A74-1B69-A4C18CDE6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907" y="790663"/>
            <a:ext cx="9510888" cy="6065717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695E8-3572-FFF0-73D5-FE21F3BB268B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IH</a:t>
            </a:r>
          </a:p>
        </p:txBody>
      </p:sp>
    </p:spTree>
    <p:extLst>
      <p:ext uri="{BB962C8B-B14F-4D97-AF65-F5344CB8AC3E}">
        <p14:creationId xmlns:p14="http://schemas.microsoft.com/office/powerpoint/2010/main" val="327881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B4B5D-0CB1-6F39-67FD-B54D9E42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0"/>
            <a:ext cx="10018713" cy="858895"/>
          </a:xfrm>
        </p:spPr>
        <p:txBody>
          <a:bodyPr/>
          <a:lstStyle/>
          <a:p>
            <a:r>
              <a:rPr lang="en-US"/>
              <a:t>Design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4FABF-C2BB-4346-35AF-182FFC7ED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45444"/>
            <a:ext cx="10705453" cy="5908793"/>
          </a:xfrm>
        </p:spPr>
        <p:txBody>
          <a:bodyPr>
            <a:normAutofit/>
          </a:bodyPr>
          <a:lstStyle/>
          <a:p>
            <a:r>
              <a:rPr lang="en-US"/>
              <a:t>Adding or modifying any project or feature can grow in complexity very quickly</a:t>
            </a:r>
          </a:p>
          <a:p>
            <a:pPr lvl="1">
              <a:buClr>
                <a:srgbClr val="1287C3"/>
              </a:buClr>
            </a:pPr>
            <a:r>
              <a:rPr lang="en-US"/>
              <a:t>Expl: Ticket Status + Problem Types etc...</a:t>
            </a:r>
          </a:p>
          <a:p>
            <a:pPr>
              <a:buClr>
                <a:srgbClr val="1287C3"/>
              </a:buClr>
            </a:pPr>
            <a:r>
              <a:rPr lang="en-US"/>
              <a:t>Design Architecture of choice = foundation for development</a:t>
            </a:r>
          </a:p>
          <a:p>
            <a:pPr>
              <a:buClr>
                <a:srgbClr val="1287C3"/>
              </a:buClr>
            </a:pPr>
            <a:r>
              <a:rPr lang="en-US"/>
              <a:t>Class Diagrams = transition from design to implementation</a:t>
            </a:r>
          </a:p>
          <a:p>
            <a:pPr lvl="1">
              <a:buClr>
                <a:srgbClr val="1287C3"/>
              </a:buClr>
            </a:pPr>
            <a:r>
              <a:rPr lang="en-US"/>
              <a:t>Lots of time spent on defining the methods</a:t>
            </a:r>
          </a:p>
          <a:p>
            <a:pPr>
              <a:buClr>
                <a:srgbClr val="1287C3"/>
              </a:buClr>
            </a:pPr>
            <a:r>
              <a:rPr lang="en-US"/>
              <a:t>Challenges:</a:t>
            </a:r>
          </a:p>
          <a:p>
            <a:pPr lvl="1">
              <a:buClr>
                <a:srgbClr val="1287C3"/>
              </a:buClr>
            </a:pPr>
            <a:r>
              <a:rPr lang="en-US"/>
              <a:t>Fitting Design Architecture to MVC </a:t>
            </a:r>
          </a:p>
          <a:p>
            <a:pPr lvl="2">
              <a:buClr>
                <a:srgbClr val="1287C3"/>
              </a:buClr>
            </a:pPr>
            <a:r>
              <a:rPr lang="en-US"/>
              <a:t>Do model and view directly communicate?</a:t>
            </a:r>
          </a:p>
          <a:p>
            <a:pPr lvl="2">
              <a:buClr>
                <a:srgbClr val="1287C3"/>
              </a:buClr>
            </a:pPr>
            <a:r>
              <a:rPr lang="en-US"/>
              <a:t>Valet drivers send requests directly to controller, not the view</a:t>
            </a:r>
          </a:p>
          <a:p>
            <a:pPr lvl="1">
              <a:buClr>
                <a:srgbClr val="1287C3"/>
              </a:buClr>
            </a:pPr>
            <a:r>
              <a:rPr lang="en-US"/>
              <a:t>Deciding relationships between classes</a:t>
            </a:r>
          </a:p>
          <a:p>
            <a:pPr lvl="1">
              <a:buClr>
                <a:srgbClr val="1287C3"/>
              </a:buClr>
            </a:pPr>
            <a:r>
              <a:rPr lang="en-US"/>
              <a:t>Mobile App vs. Server might require two different Architectures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24FBF-A0BC-FC00-FCA9-86840CB3CA40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JT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2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69E7-477D-7AB5-D6A6-2151DC8D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754"/>
            <a:ext cx="10018713" cy="1088678"/>
          </a:xfrm>
        </p:spPr>
        <p:txBody>
          <a:bodyPr/>
          <a:lstStyle/>
          <a:p>
            <a:r>
              <a:rPr lang="en-US"/>
              <a:t>Server Implementation – Ticket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3A0C8-A6C5-6906-5B9B-E4FB5771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628854"/>
            <a:ext cx="4733132" cy="5226128"/>
          </a:xfrm>
        </p:spPr>
        <p:txBody>
          <a:bodyPr>
            <a:normAutofit/>
          </a:bodyPr>
          <a:lstStyle/>
          <a:p>
            <a:r>
              <a:rPr lang="en-US" sz="2400" dirty="0"/>
              <a:t>Get request for ticket is passed ticket ID and retrieves ticket.</a:t>
            </a:r>
          </a:p>
          <a:p>
            <a:pPr>
              <a:buClr>
                <a:srgbClr val="1287C3"/>
              </a:buClr>
            </a:pPr>
            <a:r>
              <a:rPr lang="en-US" sz="2400" dirty="0"/>
              <a:t>Certain fields receive additional formatting before output</a:t>
            </a:r>
          </a:p>
          <a:p>
            <a:pPr>
              <a:buClr>
                <a:srgbClr val="1287C3"/>
              </a:buClr>
            </a:pPr>
            <a:r>
              <a:rPr lang="en-US" sz="2400" dirty="0"/>
              <a:t>Lack of ID passed to get returns list of all tickets</a:t>
            </a:r>
          </a:p>
          <a:p>
            <a:pPr>
              <a:buClr>
                <a:srgbClr val="1287C3"/>
              </a:buClr>
            </a:pPr>
            <a:r>
              <a:rPr lang="en-US" sz="2400"/>
              <a:t>POST and PUT create and update tickets respectively</a:t>
            </a:r>
          </a:p>
          <a:p>
            <a:pPr>
              <a:buClr>
                <a:srgbClr val="1287C3"/>
              </a:buClr>
            </a:pPr>
            <a:endParaRPr lang="en-US" sz="2400"/>
          </a:p>
          <a:p>
            <a:pPr>
              <a:buClr>
                <a:srgbClr val="1287C3"/>
              </a:buClr>
            </a:pP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6C13B-7C06-5108-99F6-0F6813DB6AD2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IH</a:t>
            </a:r>
          </a:p>
        </p:txBody>
      </p:sp>
      <p:pic>
        <p:nvPicPr>
          <p:cNvPr id="8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A5369DE-86C9-69A0-5DB4-90F9E3FBA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050" y="1630926"/>
            <a:ext cx="5969857" cy="4319638"/>
          </a:xfrm>
        </p:spPr>
      </p:pic>
    </p:spTree>
    <p:extLst>
      <p:ext uri="{BB962C8B-B14F-4D97-AF65-F5344CB8AC3E}">
        <p14:creationId xmlns:p14="http://schemas.microsoft.com/office/powerpoint/2010/main" val="171180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23A8-17B9-CABD-FB9E-DCE71E62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143" y="-754"/>
            <a:ext cx="10018713" cy="1126401"/>
          </a:xfrm>
        </p:spPr>
        <p:txBody>
          <a:bodyPr/>
          <a:lstStyle/>
          <a:p>
            <a:r>
              <a:rPr lang="en-US"/>
              <a:t>Server Implementation – Ticket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FF1D3-7E77-F62D-E98F-8A0776D9E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894029"/>
            <a:ext cx="6396421" cy="4897171"/>
          </a:xfrm>
        </p:spPr>
        <p:txBody>
          <a:bodyPr/>
          <a:lstStyle/>
          <a:p>
            <a:r>
              <a:rPr lang="en-US"/>
              <a:t>Model handling direct database access for ticket retrieval and manipulation</a:t>
            </a:r>
          </a:p>
          <a:p>
            <a:pPr>
              <a:buClr>
                <a:srgbClr val="1287C3"/>
              </a:buClr>
            </a:pPr>
            <a:r>
              <a:rPr lang="en-US"/>
              <a:t>Contains methods for creating, modifying, searching, and listing tickets</a:t>
            </a:r>
          </a:p>
          <a:p>
            <a:pPr>
              <a:buClr>
                <a:srgbClr val="1287C3"/>
              </a:buClr>
            </a:pPr>
            <a:r>
              <a:rPr lang="en-US"/>
              <a:t>Important to know is that the Model – Is a singleton – since it interfaces with the Database.</a:t>
            </a:r>
          </a:p>
          <a:p>
            <a:pPr>
              <a:buClr>
                <a:srgbClr val="1287C3"/>
              </a:buClr>
            </a:pPr>
            <a:endParaRPr lang="en-US"/>
          </a:p>
          <a:p>
            <a:pPr>
              <a:buClr>
                <a:srgbClr val="1287C3"/>
              </a:buClr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BBA36-90A2-46DF-7B57-303C55E62A58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9A2F34-FB15-811C-3B3B-EF31380311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20627" y="898072"/>
            <a:ext cx="3402806" cy="5673270"/>
          </a:xfrm>
        </p:spPr>
      </p:pic>
    </p:spTree>
    <p:extLst>
      <p:ext uri="{BB962C8B-B14F-4D97-AF65-F5344CB8AC3E}">
        <p14:creationId xmlns:p14="http://schemas.microsoft.com/office/powerpoint/2010/main" val="1270054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E2068-2BF9-A861-1337-128AA2C80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0"/>
            <a:ext cx="10018713" cy="1141117"/>
          </a:xfrm>
        </p:spPr>
        <p:txBody>
          <a:bodyPr/>
          <a:lstStyle/>
          <a:p>
            <a:r>
              <a:rPr lang="en-US"/>
              <a:t>Server Implementation – User Model and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FE57A-EF2B-B080-1872-583F50944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05370"/>
            <a:ext cx="5521972" cy="5748867"/>
          </a:xfrm>
        </p:spPr>
        <p:txBody>
          <a:bodyPr>
            <a:normAutofit/>
          </a:bodyPr>
          <a:lstStyle/>
          <a:p>
            <a:r>
              <a:rPr lang="en-US"/>
              <a:t>Similar to ticket model and view</a:t>
            </a:r>
          </a:p>
          <a:p>
            <a:pPr>
              <a:buClr>
                <a:srgbClr val="1287C3"/>
              </a:buClr>
            </a:pPr>
            <a:r>
              <a:rPr lang="en-US"/>
              <a:t>GET finds specific instance or lists them all, as with tickets</a:t>
            </a:r>
          </a:p>
          <a:p>
            <a:pPr>
              <a:buClr>
                <a:srgbClr val="1287C3"/>
              </a:buClr>
            </a:pPr>
            <a:r>
              <a:rPr lang="en-US"/>
              <a:t>Lacks PUT method</a:t>
            </a:r>
          </a:p>
          <a:p>
            <a:pPr>
              <a:buClr>
                <a:srgbClr val="1287C3"/>
              </a:buClr>
            </a:pPr>
            <a:r>
              <a:rPr lang="en-US"/>
              <a:t>User authenticated with POST</a:t>
            </a:r>
            <a:endParaRPr lang="en-US" sz="3200"/>
          </a:p>
          <a:p>
            <a:pPr>
              <a:buClr>
                <a:srgbClr val="1287C3"/>
              </a:buClr>
            </a:pPr>
            <a:r>
              <a:rPr lang="en-US"/>
              <a:t>Users hardcoded for development; software interface for user registration out of scope for project</a:t>
            </a: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E0951-00EF-C501-9274-C8D8063C9D93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IH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039EC7-2667-2331-F805-862F1815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518" y="4168651"/>
            <a:ext cx="5183482" cy="2688179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925A6F40-20F4-BFC7-DCE1-30DDFB84D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276" y="1406407"/>
            <a:ext cx="41433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2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DF7F53-30CE-551A-203D-CD9E91BA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754"/>
            <a:ext cx="10018713" cy="98163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/>
              <a:t>Client Implementation – App &lt;-&gt; Server Interface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B43FF-7B1F-48AB-6236-1D883E1E8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1" y="1714522"/>
            <a:ext cx="5406483" cy="5143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Establishes a single Dio connection to the server (HTTP networking package for Dart/Flutter)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Each method defined allows for the client/app to interact with the server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Example: </a:t>
            </a:r>
            <a:r>
              <a:rPr lang="en-US" sz="1600" dirty="0" err="1"/>
              <a:t>getAllTickets</a:t>
            </a:r>
            <a:r>
              <a:rPr lang="en-US" sz="1600" dirty="0"/>
              <a:t>() returns all of the tickets so they can be displayed on the Pick-Up Screen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Retrieving data from the server: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Uses </a:t>
            </a:r>
            <a:r>
              <a:rPr lang="en-US" dirty="0" err="1"/>
              <a:t>dio</a:t>
            </a:r>
            <a:r>
              <a:rPr lang="en-US" dirty="0"/>
              <a:t> to pull from the /tickets endpoint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Waits for a response code of 201 or 200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Maps each ticket to a Ticket object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Returns a list of all Tickets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Updating server done through the Ticket class itself (next slide)</a:t>
            </a:r>
          </a:p>
          <a:p>
            <a:pPr>
              <a:lnSpc>
                <a:spcPct val="90000"/>
              </a:lnSpc>
            </a:pPr>
            <a:endParaRPr lang="en-US" sz="1600"/>
          </a:p>
          <a:p>
            <a:pPr>
              <a:lnSpc>
                <a:spcPct val="90000"/>
              </a:lnSpc>
            </a:pPr>
            <a:endParaRPr lang="en-US" sz="160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7948BFE-DBC0-4EE0-679B-24B7B8BF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08" y="1717948"/>
            <a:ext cx="5120852" cy="504035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F1C09-09A5-5861-132F-0F32ABF49472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JT</a:t>
            </a:r>
          </a:p>
        </p:txBody>
      </p:sp>
    </p:spTree>
    <p:extLst>
      <p:ext uri="{BB962C8B-B14F-4D97-AF65-F5344CB8AC3E}">
        <p14:creationId xmlns:p14="http://schemas.microsoft.com/office/powerpoint/2010/main" val="966672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DF7F53-30CE-551A-203D-CD9E91BA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754"/>
            <a:ext cx="10018713" cy="10434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Client Implementation – Ticket Class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FCC01BA-AF16-7609-3532-AD7CA180A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81" y="2763134"/>
            <a:ext cx="4656816" cy="2503708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B43FF-7B1F-48AB-6236-1D883E1E8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590" y="2666999"/>
            <a:ext cx="5486687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Contains several attributes that comprise any Ticket: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Geolocation, id, licensePlate, name, problemType, ticketStatus, updatedBy</a:t>
            </a:r>
          </a:p>
          <a:p>
            <a:pPr>
              <a:lnSpc>
                <a:spcPct val="90000"/>
              </a:lnSpc>
            </a:pPr>
            <a:r>
              <a:rPr lang="en-US" sz="1500"/>
              <a:t>Also contains methods that can update the server: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Directly update the server from inside the actual Ticket itself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Example: updateProblemType(problemType) will update the server to reflect the new problemType for </a:t>
            </a:r>
            <a:r>
              <a:rPr lang="en-US" sz="1500" i="1"/>
              <a:t>this</a:t>
            </a:r>
            <a:r>
              <a:rPr lang="en-US" sz="1500"/>
              <a:t> Ticket instance.</a:t>
            </a:r>
          </a:p>
          <a:p>
            <a:pPr>
              <a:lnSpc>
                <a:spcPct val="90000"/>
              </a:lnSpc>
            </a:pPr>
            <a:r>
              <a:rPr lang="en-US" sz="1500"/>
              <a:t>Can also map a Ticket's Dart representation to or from JSON (so it can be stored/retrieved from the TinyDB on the server)</a:t>
            </a:r>
          </a:p>
          <a:p>
            <a:pPr lvl="1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endParaRPr lang="en-US" sz="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7D3B1-1D29-90F2-221A-DC129E69452E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JT</a:t>
            </a:r>
          </a:p>
        </p:txBody>
      </p:sp>
    </p:spTree>
    <p:extLst>
      <p:ext uri="{BB962C8B-B14F-4D97-AF65-F5344CB8AC3E}">
        <p14:creationId xmlns:p14="http://schemas.microsoft.com/office/powerpoint/2010/main" val="392106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5FF890B-3CE7-403A-AECE-2DE04FC7AF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9A4E160-6CFD-4514-9E20-CA6692CC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3DCD16F5-8D15-45FD-BA62-ADAC08183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7CFAF28-6FDA-4C2C-BE51-123D1115F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FD12703-0627-4991-B2A4-F96519F90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5758E0B-DF61-40A8-B765-BC6841906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E063A1F-9566-4436-B4E3-2890FBBC2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DF7F53-30CE-551A-203D-CD9E91BAD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754"/>
            <a:ext cx="10026257" cy="10509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Client Implementation – Custom Widgets &amp; Screens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B789F19-2185-5390-9861-AEBE8810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83" y="1805549"/>
            <a:ext cx="5371564" cy="491161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8B43FF-7B1F-48AB-6236-1D883E1E8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336" y="2666999"/>
            <a:ext cx="5486687" cy="312420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24883E-0A9F-A299-982E-42836951F57B}"/>
              </a:ext>
            </a:extLst>
          </p:cNvPr>
          <p:cNvSpPr txBox="1"/>
          <p:nvPr/>
        </p:nvSpPr>
        <p:spPr>
          <a:xfrm>
            <a:off x="1247733" y="1808087"/>
            <a:ext cx="536860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en-US">
                <a:cs typeface="Arial"/>
              </a:rPr>
              <a:t>Stateful: A widget or screen that stores variable data that is used to build or rebuild the UI at any moment in time​</a:t>
            </a:r>
          </a:p>
          <a:p>
            <a:pPr marL="228600" indent="-228600">
              <a:buChar char="•"/>
            </a:pPr>
            <a:r>
              <a:rPr lang="en-US">
                <a:cs typeface="Arial"/>
              </a:rPr>
              <a:t>Stateless: A widget or screen that has no mutable state that needs to be updated; the UI does not dynamically update​</a:t>
            </a:r>
          </a:p>
          <a:p>
            <a:pPr marL="228600" indent="-228600">
              <a:buChar char="•"/>
            </a:pPr>
            <a:r>
              <a:rPr lang="en-US">
                <a:cs typeface="Arial"/>
              </a:rPr>
              <a:t>Stateful widgets/screens in our app often store a specific Ticket or a List&lt;Ticket&gt; relevant to that screen​</a:t>
            </a:r>
          </a:p>
          <a:p>
            <a:pPr marL="685800" lvl="1" indent="-228600">
              <a:buFont typeface="Courier New"/>
              <a:buChar char="o"/>
            </a:pPr>
            <a:r>
              <a:rPr lang="en-US">
                <a:cs typeface="Arial"/>
              </a:rPr>
              <a:t>Ex: Pick-Up Screen contains state that stores a list of all tickets for displaying.</a:t>
            </a:r>
          </a:p>
          <a:p>
            <a:pPr marL="228600" indent="-228600">
              <a:buChar char="•"/>
            </a:pPr>
            <a:r>
              <a:rPr lang="en-US">
                <a:cs typeface="Arial"/>
              </a:rPr>
              <a:t>The screen itself is built using a hierarchical structure of widgets (both custom and built-in)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21032-9758-A128-95F2-C14CEC4A28AA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JT</a:t>
            </a:r>
          </a:p>
        </p:txBody>
      </p:sp>
    </p:spTree>
    <p:extLst>
      <p:ext uri="{BB962C8B-B14F-4D97-AF65-F5344CB8AC3E}">
        <p14:creationId xmlns:p14="http://schemas.microsoft.com/office/powerpoint/2010/main" val="2871904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D9D-D23E-FA59-F4BE-934CD6B5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0"/>
            <a:ext cx="10018713" cy="943562"/>
          </a:xfrm>
        </p:spPr>
        <p:txBody>
          <a:bodyPr/>
          <a:lstStyle/>
          <a:p>
            <a:r>
              <a:rPr lang="en-US"/>
              <a:t>Results &amp; Achievements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98587-D73C-E054-32BE-CB161A64C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999153"/>
            <a:ext cx="7711588" cy="4792047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>
              <a:buClr>
                <a:srgbClr val="1287C3"/>
              </a:buClr>
            </a:pPr>
            <a:r>
              <a:rPr lang="en-US" sz="2400"/>
              <a:t>Successfully implemented planned design</a:t>
            </a:r>
          </a:p>
          <a:p>
            <a:pPr>
              <a:buClr>
                <a:srgbClr val="1287C3"/>
              </a:buClr>
            </a:pPr>
            <a:r>
              <a:rPr lang="en-US" sz="2400"/>
              <a:t>Working app that can connect to back end server</a:t>
            </a:r>
          </a:p>
          <a:p>
            <a:pPr>
              <a:buClr>
                <a:srgbClr val="1287C3"/>
              </a:buClr>
            </a:pPr>
            <a:r>
              <a:rPr lang="en-US" sz="2400"/>
              <a:t>Able to use Google Maps API</a:t>
            </a:r>
          </a:p>
          <a:p>
            <a:pPr>
              <a:buClr>
                <a:srgbClr val="1287C3"/>
              </a:buClr>
            </a:pPr>
            <a:endParaRPr lang="en-US"/>
          </a:p>
          <a:p>
            <a:pPr>
              <a:buClr>
                <a:srgbClr val="1287C3"/>
              </a:buClr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05718-947C-A26A-C8E0-F69CA7507845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PB</a:t>
            </a:r>
          </a:p>
        </p:txBody>
      </p:sp>
      <p:pic>
        <p:nvPicPr>
          <p:cNvPr id="7" name="Picture 6" descr="A screen shot of a cell phone&#10;&#10;Description automatically generated">
            <a:extLst>
              <a:ext uri="{FF2B5EF4-FFF2-40B4-BE49-F238E27FC236}">
                <a16:creationId xmlns:a16="http://schemas.microsoft.com/office/drawing/2014/main" id="{3ABA1FC2-4254-CB8A-611C-D429DBE5B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851" y="803850"/>
            <a:ext cx="2932683" cy="58140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0943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0F183-92EA-BBD8-EAB6-DEB1A465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0"/>
            <a:ext cx="10018713" cy="1018821"/>
          </a:xfrm>
        </p:spPr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2300A-FBFD-73DE-7A51-52FD76B14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190037"/>
            <a:ext cx="7024848" cy="4601163"/>
          </a:xfrm>
        </p:spPr>
        <p:txBody>
          <a:bodyPr/>
          <a:lstStyle/>
          <a:p>
            <a:r>
              <a:rPr lang="en-US" sz="2400"/>
              <a:t>Data type int/str issues during server/client interactions</a:t>
            </a:r>
          </a:p>
          <a:p>
            <a:pPr>
              <a:buClr>
                <a:srgbClr val="1287C3"/>
              </a:buClr>
            </a:pPr>
            <a:r>
              <a:rPr lang="en-US" sz="2400"/>
              <a:t>GPS location (by use of simulated or virtualized devices)</a:t>
            </a:r>
          </a:p>
          <a:p>
            <a:pPr>
              <a:buClr>
                <a:srgbClr val="1287C3"/>
              </a:buClr>
            </a:pPr>
            <a:r>
              <a:rPr lang="en-US" sz="2400"/>
              <a:t>Transitioning from MVC design plan to View/Model architecture</a:t>
            </a:r>
          </a:p>
          <a:p>
            <a:pPr>
              <a:buClr>
                <a:srgbClr val="1287C3"/>
              </a:buClr>
            </a:pPr>
            <a:r>
              <a:rPr lang="en-US" sz="2400"/>
              <a:t>Creating separate architectures for App and Server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35625-65AC-5099-B7D8-197AD47B274B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RH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35FDCA1F-B6C7-164D-0D86-C8DCE290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868" y="830674"/>
            <a:ext cx="2930635" cy="58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9AEB-A649-B322-3A69-11CC02CD7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0"/>
            <a:ext cx="10018713" cy="1009414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53CD0-7352-F263-51F0-94F9EB83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01888"/>
            <a:ext cx="10018713" cy="4789312"/>
          </a:xfrm>
        </p:spPr>
        <p:txBody>
          <a:bodyPr/>
          <a:lstStyle/>
          <a:p>
            <a:r>
              <a:rPr lang="en-US"/>
              <a:t>Mobile App for Valet Parking at Airports</a:t>
            </a:r>
          </a:p>
          <a:p>
            <a:pPr>
              <a:buClr>
                <a:srgbClr val="1287C3"/>
              </a:buClr>
            </a:pPr>
            <a:r>
              <a:rPr lang="en-US"/>
              <a:t>App is solely used by the Valets</a:t>
            </a:r>
          </a:p>
          <a:p>
            <a:pPr>
              <a:buClr>
                <a:srgbClr val="1287C3"/>
              </a:buClr>
            </a:pPr>
            <a:r>
              <a:rPr lang="en-US"/>
              <a:t>Business Case of App is Simple</a:t>
            </a:r>
          </a:p>
          <a:p>
            <a:pPr lvl="1">
              <a:buClr>
                <a:srgbClr val="1287C3"/>
              </a:buClr>
            </a:pPr>
            <a:r>
              <a:rPr lang="en-US"/>
              <a:t>GPS Location Tagging instead of parking field numbers</a:t>
            </a:r>
          </a:p>
          <a:p>
            <a:pPr lvl="1">
              <a:buClr>
                <a:srgbClr val="1287C3"/>
              </a:buClr>
            </a:pPr>
            <a:r>
              <a:rPr lang="en-US"/>
              <a:t>Scalable Parking Lots</a:t>
            </a:r>
          </a:p>
          <a:p>
            <a:pPr lvl="1">
              <a:buClr>
                <a:srgbClr val="1287C3"/>
              </a:buClr>
            </a:pPr>
            <a:r>
              <a:rPr lang="en-US"/>
              <a:t>No cost for painting numbers</a:t>
            </a:r>
          </a:p>
          <a:p>
            <a:pPr>
              <a:buClr>
                <a:srgbClr val="1287C3"/>
              </a:buClr>
            </a:pPr>
            <a:r>
              <a:rPr lang="en-US"/>
              <a:t>Client / Server Architecture</a:t>
            </a:r>
          </a:p>
          <a:p>
            <a:pPr lvl="1">
              <a:buClr>
                <a:srgbClr val="1287C3"/>
              </a:buClr>
            </a:pPr>
            <a:r>
              <a:rPr lang="en-US"/>
              <a:t>Server – Python Flask Server with </a:t>
            </a:r>
            <a:r>
              <a:rPr lang="en-US" err="1"/>
              <a:t>TinyDB</a:t>
            </a:r>
            <a:r>
              <a:rPr lang="en-US"/>
              <a:t> as the datastore</a:t>
            </a:r>
          </a:p>
          <a:p>
            <a:pPr lvl="1">
              <a:buClr>
                <a:srgbClr val="1287C3"/>
              </a:buClr>
            </a:pPr>
            <a:r>
              <a:rPr lang="en-US"/>
              <a:t>Client – Flutter - iOS &amp; Android Cross Platform Development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67B0360B-C3C3-0E1C-4C80-383B3D2CA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733" y="1274704"/>
            <a:ext cx="2512014" cy="5014149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CF9286C-ED27-4A3A-FF13-19706E95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600" y="5933663"/>
            <a:ext cx="2043171" cy="59748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F3E118A-2194-C356-6E79-0CDA39F85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39" y="5833297"/>
            <a:ext cx="2586685" cy="798219"/>
          </a:xfrm>
          <a:prstGeom prst="rect">
            <a:avLst/>
          </a:prstGeom>
        </p:spPr>
      </p:pic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49A621C7-46F8-A697-DAE5-329481EDA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507" y="5984111"/>
            <a:ext cx="2047875" cy="600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844BAF-EAD0-D268-A032-25EF1CBC0BD7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RH</a:t>
            </a:r>
          </a:p>
        </p:txBody>
      </p:sp>
    </p:spTree>
    <p:extLst>
      <p:ext uri="{BB962C8B-B14F-4D97-AF65-F5344CB8AC3E}">
        <p14:creationId xmlns:p14="http://schemas.microsoft.com/office/powerpoint/2010/main" val="54879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8237-E72E-F415-74B0-7A0CBB4F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754"/>
            <a:ext cx="10018713" cy="1088678"/>
          </a:xfrm>
        </p:spPr>
        <p:txBody>
          <a:bodyPr/>
          <a:lstStyle/>
          <a:p>
            <a:r>
              <a:rPr lang="en-US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6528F-AF8C-D712-3DB8-732F16389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65633"/>
            <a:ext cx="7000892" cy="4625567"/>
          </a:xfrm>
        </p:spPr>
        <p:txBody>
          <a:bodyPr/>
          <a:lstStyle/>
          <a:p>
            <a:r>
              <a:rPr lang="en-US"/>
              <a:t>Daily database backups</a:t>
            </a:r>
          </a:p>
          <a:p>
            <a:pPr>
              <a:buClr>
                <a:srgbClr val="1287C3"/>
              </a:buClr>
            </a:pPr>
            <a:r>
              <a:rPr lang="en-US"/>
              <a:t>Switch from locally hosted server to cloud server</a:t>
            </a:r>
          </a:p>
          <a:p>
            <a:pPr>
              <a:buClr>
                <a:srgbClr val="1287C3"/>
              </a:buClr>
            </a:pPr>
            <a:r>
              <a:rPr lang="en-US"/>
              <a:t>Create map of all car locations</a:t>
            </a:r>
          </a:p>
          <a:p>
            <a:pPr>
              <a:buClr>
                <a:srgbClr val="1287C3"/>
              </a:buClr>
            </a:pPr>
            <a:r>
              <a:rPr lang="en-US"/>
              <a:t>Have all communications done via 'https'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C858DB-7784-0E17-C316-EB6BE1388AB5}"/>
              </a:ext>
            </a:extLst>
          </p:cNvPr>
          <p:cNvSpPr txBox="1"/>
          <p:nvPr/>
        </p:nvSpPr>
        <p:spPr>
          <a:xfrm>
            <a:off x="11678094" y="-1"/>
            <a:ext cx="510362" cy="3805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PB </a:t>
            </a:r>
          </a:p>
        </p:txBody>
      </p:sp>
    </p:spTree>
    <p:extLst>
      <p:ext uri="{BB962C8B-B14F-4D97-AF65-F5344CB8AC3E}">
        <p14:creationId xmlns:p14="http://schemas.microsoft.com/office/powerpoint/2010/main" val="2010845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6AE5-3DED-7A4D-C7DF-20814657C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0"/>
            <a:ext cx="10018713" cy="1235191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EDAF5-4BCE-82B3-FF93-7FB00B208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312" y="1180629"/>
            <a:ext cx="7316478" cy="4610571"/>
          </a:xfrm>
        </p:spPr>
        <p:txBody>
          <a:bodyPr/>
          <a:lstStyle/>
          <a:p>
            <a:r>
              <a:rPr lang="en-US" sz="2400"/>
              <a:t>Initial MVC architecture as a jumping off point</a:t>
            </a:r>
          </a:p>
          <a:p>
            <a:pPr>
              <a:buClr>
                <a:srgbClr val="1287C3"/>
              </a:buClr>
            </a:pPr>
            <a:r>
              <a:rPr lang="en-US" sz="2400"/>
              <a:t>Extensively  planning out classes and relations helped identify errors and points of confusion before any code was written</a:t>
            </a:r>
          </a:p>
          <a:p>
            <a:pPr>
              <a:buClr>
                <a:srgbClr val="1287C3"/>
              </a:buClr>
            </a:pP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5C3E3-774A-4B86-500C-DC871CF3325E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PB</a:t>
            </a:r>
          </a:p>
        </p:txBody>
      </p:sp>
      <p:pic>
        <p:nvPicPr>
          <p:cNvPr id="4" name="Picture 3" descr="A screen shot of a car&#10;&#10;Description automatically generated">
            <a:extLst>
              <a:ext uri="{FF2B5EF4-FFF2-40B4-BE49-F238E27FC236}">
                <a16:creationId xmlns:a16="http://schemas.microsoft.com/office/drawing/2014/main" id="{CD5E6354-3F9D-FC76-92AA-9373B0571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202" y="1122304"/>
            <a:ext cx="2864782" cy="56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6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8D24-5363-4178-13DD-892073B0A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075" y="2550695"/>
            <a:ext cx="10018713" cy="1752599"/>
          </a:xfrm>
        </p:spPr>
        <p:txBody>
          <a:bodyPr/>
          <a:lstStyle/>
          <a:p>
            <a:r>
              <a:rPr lang="en-US"/>
              <a:t>App Demo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3ABEB-8EB7-D317-D5D3-07F8768FC368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RH</a:t>
            </a:r>
          </a:p>
        </p:txBody>
      </p:sp>
      <p:pic>
        <p:nvPicPr>
          <p:cNvPr id="3" name="Picture 2" descr="A screenshot of a black phone&#10;&#10;Description automatically generated">
            <a:extLst>
              <a:ext uri="{FF2B5EF4-FFF2-40B4-BE49-F238E27FC236}">
                <a16:creationId xmlns:a16="http://schemas.microsoft.com/office/drawing/2014/main" id="{02F96439-D2B0-F0D2-CB44-6B9E8332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918" y="1037637"/>
            <a:ext cx="2442313" cy="4829762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BB85D2A-3CB2-39F8-B84B-DC03FA09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46" y="1037638"/>
            <a:ext cx="2422635" cy="48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76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2516-59BA-040B-46DC-72665394E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830" y="2556164"/>
            <a:ext cx="10018713" cy="1752599"/>
          </a:xfrm>
        </p:spPr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5703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E8EBEE-7DD0-71EB-ED6C-C3C0B160A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7" y="-754"/>
            <a:ext cx="7078917" cy="907609"/>
          </a:xfrm>
        </p:spPr>
        <p:txBody>
          <a:bodyPr>
            <a:normAutofit/>
          </a:bodyPr>
          <a:lstStyle/>
          <a:p>
            <a:pPr algn="l"/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5AB3E-3CC5-7298-9A09-19C37AF4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1" y="1007198"/>
            <a:ext cx="6249016" cy="58553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2000" dirty="0">
                <a:latin typeface="Corbel"/>
                <a:cs typeface="Calibri"/>
              </a:rPr>
              <a:t>Using this app and GPS technology, the Airport Car parking owner will no longer have to physically paint numbers on parking spaces anymore!</a:t>
            </a:r>
            <a:endParaRPr lang="en-US" dirty="0"/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2000" dirty="0">
                <a:latin typeface="Corbel"/>
                <a:cs typeface="Calibri"/>
              </a:rPr>
              <a:t>Which Saves:</a:t>
            </a:r>
            <a:endParaRPr lang="en-US" dirty="0"/>
          </a:p>
          <a:p>
            <a:pPr lvl="1">
              <a:lnSpc>
                <a:spcPct val="90000"/>
              </a:lnSpc>
              <a:buClr>
                <a:srgbClr val="1287C3"/>
              </a:buClr>
              <a:buFont typeface="Courier New"/>
              <a:buChar char="o"/>
            </a:pPr>
            <a:r>
              <a:rPr lang="en-US" sz="1600" dirty="0">
                <a:latin typeface="Corbel"/>
                <a:cs typeface="Calibri"/>
              </a:rPr>
              <a:t>Time</a:t>
            </a:r>
          </a:p>
          <a:p>
            <a:pPr lvl="1">
              <a:lnSpc>
                <a:spcPct val="90000"/>
              </a:lnSpc>
              <a:buClr>
                <a:srgbClr val="1287C3"/>
              </a:buClr>
              <a:buFont typeface="Courier New"/>
              <a:buChar char="o"/>
            </a:pPr>
            <a:r>
              <a:rPr lang="en-US" sz="1600" dirty="0">
                <a:latin typeface="Corbel"/>
                <a:cs typeface="Calibri"/>
              </a:rPr>
              <a:t>Money</a:t>
            </a:r>
          </a:p>
          <a:p>
            <a:pPr lvl="1">
              <a:lnSpc>
                <a:spcPct val="90000"/>
              </a:lnSpc>
              <a:buClr>
                <a:srgbClr val="1287C3"/>
              </a:buClr>
              <a:buFont typeface="Courier New"/>
              <a:buChar char="o"/>
            </a:pPr>
            <a:r>
              <a:rPr lang="en-US" sz="1600" dirty="0">
                <a:latin typeface="Corbel"/>
                <a:cs typeface="Calibri"/>
              </a:rPr>
              <a:t>and Improves Scalability of expanding to more Parking Lots </a:t>
            </a: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2000" dirty="0">
                <a:latin typeface="Corbel"/>
                <a:cs typeface="Calibri"/>
              </a:rPr>
              <a:t>It allows to faster find the cars and move them around.</a:t>
            </a:r>
            <a:endParaRPr lang="en-US" sz="2000">
              <a:latin typeface="Corbel"/>
              <a:cs typeface="Calibri"/>
            </a:endParaRPr>
          </a:p>
          <a:p>
            <a:pPr>
              <a:lnSpc>
                <a:spcPct val="90000"/>
              </a:lnSpc>
              <a:buClr>
                <a:srgbClr val="1287C3"/>
              </a:buClr>
            </a:pPr>
            <a:r>
              <a:rPr lang="en-US" sz="2000" dirty="0">
                <a:latin typeface="Corbel"/>
                <a:cs typeface="Calibri"/>
              </a:rPr>
              <a:t>Plus enabling taking pictures allows for quicker retrieval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A894A3-303F-685B-2DBE-18599C35A89C}"/>
              </a:ext>
            </a:extLst>
          </p:cNvPr>
          <p:cNvSpPr txBox="1"/>
          <p:nvPr/>
        </p:nvSpPr>
        <p:spPr>
          <a:xfrm>
            <a:off x="11603525" y="9896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RH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7F55DED6-1691-642E-B659-7AC866FE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768" y="312707"/>
            <a:ext cx="2943394" cy="58751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8543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0540-E5B6-76E7-EA2D-B94B29BEE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754"/>
            <a:ext cx="10018713" cy="967965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Project Scope &amp; Stakeholders/Users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0204D-8A09-7C31-1905-23575F76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9241" y="1067555"/>
            <a:ext cx="4790337" cy="5787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lr>
                <a:srgbClr val="30ACEC">
                  <a:lumMod val="75000"/>
                </a:srgbClr>
              </a:buClr>
            </a:pPr>
            <a:r>
              <a:rPr lang="en-US"/>
              <a:t>Airport administration</a:t>
            </a:r>
          </a:p>
          <a:p>
            <a:pPr marL="342900" indent="-342900">
              <a:buClr>
                <a:srgbClr val="1287C3"/>
              </a:buClr>
            </a:pPr>
            <a:r>
              <a:rPr lang="en-US"/>
              <a:t>Valets (drivers) - main users of the app</a:t>
            </a:r>
          </a:p>
          <a:p>
            <a:pPr marL="342900" indent="-342900">
              <a:buClr>
                <a:srgbClr val="1287C3"/>
              </a:buClr>
            </a:pPr>
            <a:r>
              <a:rPr lang="en-US"/>
              <a:t>Airport travelers (car owners)</a:t>
            </a:r>
          </a:p>
          <a:p>
            <a:pPr marL="342900" indent="-342900">
              <a:buClr>
                <a:srgbClr val="1287C3"/>
              </a:buClr>
            </a:pPr>
            <a:r>
              <a:rPr lang="en-US"/>
              <a:t>Owner of airport parking lot</a:t>
            </a:r>
          </a:p>
          <a:p>
            <a:pPr marL="342900" indent="-342900">
              <a:buClr>
                <a:srgbClr val="1287C3"/>
              </a:buClr>
            </a:pPr>
            <a:r>
              <a:rPr lang="en-US"/>
              <a:t>Business and financial staff at Valet Buddy company</a:t>
            </a:r>
          </a:p>
          <a:p>
            <a:pPr marL="0" indent="0">
              <a:buClr>
                <a:srgbClr val="1287C3"/>
              </a:buClr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F1D03-49ED-C6AC-DC12-97180FB1C475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2CFCD4-E035-A0D2-973C-38EC53B49B25}"/>
              </a:ext>
            </a:extLst>
          </p:cNvPr>
          <p:cNvSpPr txBox="1">
            <a:spLocks/>
          </p:cNvSpPr>
          <p:nvPr/>
        </p:nvSpPr>
        <p:spPr>
          <a:xfrm>
            <a:off x="1435222" y="1064667"/>
            <a:ext cx="5858124" cy="5782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App</a:t>
            </a:r>
          </a:p>
          <a:p>
            <a:pPr>
              <a:buClr>
                <a:srgbClr val="1287C3"/>
              </a:buClr>
            </a:pPr>
            <a:r>
              <a:rPr lang="en-US"/>
              <a:t>Input the car's license plate number</a:t>
            </a:r>
          </a:p>
          <a:p>
            <a:pPr>
              <a:buClr>
                <a:srgbClr val="1287C3"/>
              </a:buClr>
            </a:pPr>
            <a:r>
              <a:rPr lang="en-US"/>
              <a:t>Upload a picture of their car to the app</a:t>
            </a:r>
          </a:p>
          <a:p>
            <a:pPr>
              <a:buClr>
                <a:srgbClr val="1287C3"/>
              </a:buClr>
            </a:pPr>
            <a:r>
              <a:rPr lang="en-US"/>
              <a:t>Save GPS coordinates of a car's location</a:t>
            </a:r>
          </a:p>
          <a:p>
            <a:pPr>
              <a:buClr>
                <a:srgbClr val="1287C3"/>
              </a:buClr>
            </a:pPr>
            <a:r>
              <a:rPr lang="en-US"/>
              <a:t>Access / Filter list of cars and select one to retrieve</a:t>
            </a:r>
          </a:p>
          <a:p>
            <a:pPr>
              <a:buClr>
                <a:srgbClr val="1287C3"/>
              </a:buClr>
            </a:pPr>
            <a:r>
              <a:rPr lang="en-US"/>
              <a:t>Report problems with cars (Lost, Stolen, Scratch)</a:t>
            </a:r>
          </a:p>
          <a:p>
            <a:pPr marL="0" indent="0">
              <a:buClr>
                <a:srgbClr val="1287C3"/>
              </a:buClr>
              <a:buNone/>
            </a:pPr>
            <a:r>
              <a:rPr lang="en-US" b="1" dirty="0"/>
              <a:t>Server</a:t>
            </a:r>
          </a:p>
          <a:p>
            <a:pPr>
              <a:buClr>
                <a:srgbClr val="1287C3"/>
              </a:buClr>
            </a:pPr>
            <a:r>
              <a:rPr lang="en-US" dirty="0"/>
              <a:t>RESTful API</a:t>
            </a:r>
          </a:p>
          <a:p>
            <a:pPr>
              <a:buClr>
                <a:srgbClr val="1287C3"/>
              </a:buClr>
            </a:pPr>
            <a:r>
              <a:rPr lang="en-US" dirty="0"/>
              <a:t>JSON</a:t>
            </a:r>
          </a:p>
          <a:p>
            <a:pPr>
              <a:buClr>
                <a:srgbClr val="1287C3"/>
              </a:buClr>
            </a:pPr>
            <a:r>
              <a:rPr lang="en-US" dirty="0"/>
              <a:t>Flask with </a:t>
            </a:r>
            <a:r>
              <a:rPr lang="en-US" dirty="0" err="1"/>
              <a:t>TinyDB</a:t>
            </a:r>
            <a:r>
              <a:rPr lang="en-US" dirty="0"/>
              <a:t> as database</a:t>
            </a:r>
          </a:p>
          <a:p>
            <a:pPr marL="0" indent="0">
              <a:buClr>
                <a:srgbClr val="1287C3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8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6C3C9-D427-F478-C742-71BB39841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754"/>
            <a:ext cx="10018713" cy="1284837"/>
          </a:xfrm>
        </p:spPr>
        <p:txBody>
          <a:bodyPr>
            <a:normAutofit fontScale="90000"/>
          </a:bodyPr>
          <a:lstStyle/>
          <a:p>
            <a:r>
              <a:rPr lang="en-US"/>
              <a:t>Project Scope (cont.)</a:t>
            </a:r>
            <a:br>
              <a:rPr lang="en-US"/>
            </a:br>
            <a:r>
              <a:rPr lang="en-US"/>
              <a:t>(Non Functional Requirements)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76B8B-B67A-674D-5E3F-90CBAB78A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8654" y="1534394"/>
            <a:ext cx="4893881" cy="568718"/>
          </a:xfrm>
        </p:spPr>
        <p:txBody>
          <a:bodyPr/>
          <a:lstStyle/>
          <a:p>
            <a:r>
              <a:rPr lang="en-US" b="1" dirty="0"/>
              <a:t>In Scope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093C8-C43F-5B56-AE6F-A177FFC30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2568" y="2211198"/>
            <a:ext cx="4895056" cy="4538158"/>
          </a:xfrm>
        </p:spPr>
        <p:txBody>
          <a:bodyPr>
            <a:normAutofit/>
          </a:bodyPr>
          <a:lstStyle/>
          <a:p>
            <a:r>
              <a:rPr lang="en-US" sz="2200" dirty="0"/>
              <a:t>JSON for data transfer</a:t>
            </a:r>
          </a:p>
          <a:p>
            <a:pPr>
              <a:buClr>
                <a:srgbClr val="1287C3"/>
              </a:buClr>
            </a:pPr>
            <a:r>
              <a:rPr lang="en-US" sz="2200" dirty="0"/>
              <a:t>Flutter - mobile framework</a:t>
            </a:r>
          </a:p>
          <a:p>
            <a:pPr>
              <a:buClr>
                <a:srgbClr val="1287C3"/>
              </a:buClr>
            </a:pPr>
            <a:r>
              <a:rPr lang="en-US" sz="2200" dirty="0"/>
              <a:t>Dart – mobile programming language</a:t>
            </a:r>
          </a:p>
          <a:p>
            <a:pPr>
              <a:buClr>
                <a:srgbClr val="1287C3"/>
              </a:buClr>
            </a:pPr>
            <a:r>
              <a:rPr lang="en-US" sz="2200" dirty="0"/>
              <a:t>Google Maps API</a:t>
            </a:r>
          </a:p>
          <a:p>
            <a:pPr>
              <a:buClr>
                <a:srgbClr val="1287C3"/>
              </a:buClr>
            </a:pPr>
            <a:r>
              <a:rPr lang="en-US" sz="2200" dirty="0"/>
              <a:t>Python</a:t>
            </a:r>
          </a:p>
          <a:p>
            <a:pPr>
              <a:buClr>
                <a:srgbClr val="1287C3"/>
              </a:buClr>
            </a:pPr>
            <a:r>
              <a:rPr lang="en-US" sz="2200" dirty="0"/>
              <a:t>Flask (REST)</a:t>
            </a:r>
          </a:p>
          <a:p>
            <a:pPr>
              <a:buClr>
                <a:srgbClr val="1287C3"/>
              </a:buClr>
            </a:pPr>
            <a:r>
              <a:rPr lang="en-US" sz="2200" dirty="0"/>
              <a:t>Database – </a:t>
            </a:r>
            <a:r>
              <a:rPr lang="en-US" sz="2200" err="1"/>
              <a:t>TinyDB</a:t>
            </a:r>
            <a:r>
              <a:rPr lang="en-US" sz="2200" dirty="0"/>
              <a:t> (native python)</a:t>
            </a:r>
          </a:p>
          <a:p>
            <a:pPr>
              <a:buClr>
                <a:srgbClr val="1287C3"/>
              </a:buClr>
            </a:pPr>
            <a:r>
              <a:rPr lang="en-US" sz="2200" dirty="0"/>
              <a:t>Image Capture in JPEG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27422-E239-68D0-0230-D581E1A50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37141" y="1535317"/>
            <a:ext cx="4894140" cy="576262"/>
          </a:xfrm>
        </p:spPr>
        <p:txBody>
          <a:bodyPr/>
          <a:lstStyle/>
          <a:p>
            <a:r>
              <a:rPr lang="en-US" b="1" dirty="0"/>
              <a:t>Out of 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73EA8-6E0B-9053-F578-3A037B42EF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36224" y="2211198"/>
            <a:ext cx="4895056" cy="453815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,Sans-Serif"/>
            </a:pPr>
            <a:r>
              <a:rPr lang="en-US"/>
              <a:t>All communications done via 'https'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87C3"/>
              </a:buClr>
              <a:buFont typeface="Arial,Sans-Serif"/>
            </a:pPr>
            <a:r>
              <a:rPr lang="en-US"/>
              <a:t>Backing up database and car images to AWS S3 on a daily basis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87C3"/>
              </a:buClr>
              <a:buFont typeface="Arial,Sans-Serif"/>
            </a:pPr>
            <a:r>
              <a:rPr lang="en-US"/>
              <a:t>For demo, will store files on server – Usually this would be in AWS S3 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87C3"/>
              </a:buClr>
              <a:buFont typeface="Arial,Sans-Serif"/>
            </a:pPr>
            <a:r>
              <a:rPr lang="en-US"/>
              <a:t>Monetization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87C3"/>
              </a:buClr>
              <a:buFont typeface="Arial,Sans-Serif"/>
            </a:pPr>
            <a:r>
              <a:rPr lang="en-US"/>
              <a:t>Email Weekly map (PDF) of all location of the cars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87C3"/>
              </a:buClr>
              <a:buFont typeface="Arial,Sans-Serif"/>
            </a:pPr>
            <a:r>
              <a:rPr lang="en-US"/>
              <a:t>User Registration &amp; Mgmt.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87C3"/>
              </a:buClr>
              <a:buFont typeface="Arial,Sans-Serif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C7D47-233D-3E7C-51A1-ECEE031A2C98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RH</a:t>
            </a:r>
          </a:p>
        </p:txBody>
      </p:sp>
    </p:spTree>
    <p:extLst>
      <p:ext uri="{BB962C8B-B14F-4D97-AF65-F5344CB8AC3E}">
        <p14:creationId xmlns:p14="http://schemas.microsoft.com/office/powerpoint/2010/main" val="140399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FCF8E-F58E-E88F-02A1-FEFB5F87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0"/>
            <a:ext cx="10018713" cy="96237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Initial Design Architecture - MVC</a:t>
            </a:r>
            <a:endParaRPr lang="en-US"/>
          </a:p>
        </p:txBody>
      </p:sp>
      <p:pic>
        <p:nvPicPr>
          <p:cNvPr id="4" name="Content Placeholder 3" descr="A diagram of a vehicle&#10;&#10;Description automatically generated">
            <a:extLst>
              <a:ext uri="{FF2B5EF4-FFF2-40B4-BE49-F238E27FC236}">
                <a16:creationId xmlns:a16="http://schemas.microsoft.com/office/drawing/2014/main" id="{32C84F3B-199B-BA47-4C11-0ED3B2102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076" y="1020704"/>
            <a:ext cx="9503181" cy="5259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7565C3-4DB2-F0B6-4913-220F04BDA81A}"/>
              </a:ext>
            </a:extLst>
          </p:cNvPr>
          <p:cNvSpPr txBox="1"/>
          <p:nvPr/>
        </p:nvSpPr>
        <p:spPr>
          <a:xfrm>
            <a:off x="11613421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PB</a:t>
            </a:r>
          </a:p>
        </p:txBody>
      </p:sp>
    </p:spTree>
    <p:extLst>
      <p:ext uri="{BB962C8B-B14F-4D97-AF65-F5344CB8AC3E}">
        <p14:creationId xmlns:p14="http://schemas.microsoft.com/office/powerpoint/2010/main" val="259693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EE59-F0DB-F156-0589-03F38133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014" y="-754"/>
            <a:ext cx="10018713" cy="1111312"/>
          </a:xfrm>
        </p:spPr>
        <p:txBody>
          <a:bodyPr/>
          <a:lstStyle/>
          <a:p>
            <a:r>
              <a:rPr lang="en-US"/>
              <a:t>Implementation: MVC and Flask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4D689-4752-743C-5254-06FDAD274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225990"/>
            <a:ext cx="7181961" cy="4565210"/>
          </a:xfrm>
        </p:spPr>
        <p:txBody>
          <a:bodyPr/>
          <a:lstStyle/>
          <a:p>
            <a:r>
              <a:rPr lang="en-US" dirty="0"/>
              <a:t>Despite the initial plan being model-view-controller framework for the application, the actual implementation only made use of </a:t>
            </a:r>
            <a:r>
              <a:rPr lang="en-US" b="1" u="sng" dirty="0"/>
              <a:t>models</a:t>
            </a:r>
            <a:r>
              <a:rPr lang="en-US" dirty="0"/>
              <a:t> and </a:t>
            </a:r>
            <a:r>
              <a:rPr lang="en-US" b="1" u="sng" dirty="0"/>
              <a:t>views</a:t>
            </a:r>
            <a:r>
              <a:rPr lang="en-US" dirty="0"/>
              <a:t>, with views filling the role of what would otherwise be the controllers' job.</a:t>
            </a:r>
          </a:p>
          <a:p>
            <a:pPr>
              <a:buClr>
                <a:srgbClr val="1287C3"/>
              </a:buClr>
            </a:pPr>
            <a:r>
              <a:rPr lang="en-US" dirty="0"/>
              <a:t>Presentation is handled by client-side Flutter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E053A-FB31-8872-17D9-B25672B7DB09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PB</a:t>
            </a:r>
          </a:p>
        </p:txBody>
      </p:sp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546ABC15-0E1F-D0C3-F122-C530B265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463" y="1527754"/>
            <a:ext cx="2629598" cy="52154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133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1E3E-66B1-3BF2-48B5-807D9F9E1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0"/>
            <a:ext cx="10018713" cy="962377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Key Object-Oriented Principles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583BA-E9B8-37E9-0A15-351B4740B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54851"/>
            <a:ext cx="10705453" cy="5899386"/>
          </a:xfrm>
        </p:spPr>
        <p:txBody>
          <a:bodyPr>
            <a:normAutofit/>
          </a:bodyPr>
          <a:lstStyle/>
          <a:p>
            <a:r>
              <a:rPr lang="en-US"/>
              <a:t>Inheritance (Flutter)</a:t>
            </a:r>
          </a:p>
          <a:p>
            <a:pPr lvl="1">
              <a:buClr>
                <a:srgbClr val="1287C3"/>
              </a:buClr>
            </a:pPr>
            <a:r>
              <a:rPr lang="en-US"/>
              <a:t>Widget inheritance is one of the design patterns in Flutter.</a:t>
            </a:r>
          </a:p>
          <a:p>
            <a:pPr lvl="1">
              <a:buClr>
                <a:srgbClr val="1287C3"/>
              </a:buClr>
            </a:pPr>
            <a:r>
              <a:rPr lang="en-US"/>
              <a:t>Most all UI frameworks (flutter, angular, react) use inheritance to manage the UI state.</a:t>
            </a:r>
          </a:p>
          <a:p>
            <a:pPr>
              <a:buClr>
                <a:srgbClr val="1287C3"/>
              </a:buClr>
            </a:pPr>
            <a:r>
              <a:rPr lang="en-US"/>
              <a:t>Composition</a:t>
            </a:r>
          </a:p>
          <a:p>
            <a:pPr lvl="1">
              <a:buClr>
                <a:srgbClr val="1287C3"/>
              </a:buClr>
            </a:pPr>
            <a:r>
              <a:rPr lang="en-US"/>
              <a:t>In Flutter we regularly use composition, in that a widget (</a:t>
            </a:r>
            <a:r>
              <a:rPr lang="en-US" err="1"/>
              <a:t>Expl</a:t>
            </a:r>
            <a:r>
              <a:rPr lang="en-US"/>
              <a:t>: Container) is passed a "child" widget of type </a:t>
            </a:r>
            <a:r>
              <a:rPr lang="en-US" err="1"/>
              <a:t>TextBox</a:t>
            </a:r>
            <a:r>
              <a:rPr lang="en-US"/>
              <a:t>() - This means that the Container is composable.</a:t>
            </a:r>
          </a:p>
          <a:p>
            <a:pPr>
              <a:buClr>
                <a:srgbClr val="1287C3"/>
              </a:buClr>
            </a:pPr>
            <a:r>
              <a:rPr lang="en-US"/>
              <a:t>Encapsulation</a:t>
            </a:r>
          </a:p>
          <a:p>
            <a:pPr lvl="1">
              <a:buClr>
                <a:srgbClr val="1287C3"/>
              </a:buClr>
            </a:pPr>
            <a:r>
              <a:rPr lang="en-US"/>
              <a:t>Our Valet Buddy app is heavily reliant on encapsulation. This can be observed by our class diagram implementing methods that only that class can perform.</a:t>
            </a:r>
          </a:p>
          <a:p>
            <a:pPr lvl="1">
              <a:buClr>
                <a:srgbClr val="1287C3"/>
              </a:buClr>
            </a:pPr>
            <a:r>
              <a:rPr lang="en-US"/>
              <a:t>This is important since it places restrictions on accessing methods directly and prevents accidental modification of data and states of the Tickets.</a:t>
            </a:r>
          </a:p>
          <a:p>
            <a:pPr lvl="1">
              <a:buClr>
                <a:srgbClr val="1287C3"/>
              </a:buClr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36A65-EA5E-FEE9-8603-F2B58B1AB638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JT</a:t>
            </a:r>
          </a:p>
        </p:txBody>
      </p:sp>
    </p:spTree>
    <p:extLst>
      <p:ext uri="{BB962C8B-B14F-4D97-AF65-F5344CB8AC3E}">
        <p14:creationId xmlns:p14="http://schemas.microsoft.com/office/powerpoint/2010/main" val="270122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E843-2271-C223-067B-3BF7A5D8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0"/>
            <a:ext cx="10018713" cy="1037636"/>
          </a:xfrm>
        </p:spPr>
        <p:txBody>
          <a:bodyPr/>
          <a:lstStyle/>
          <a:p>
            <a:r>
              <a:rPr lang="en-US">
                <a:ea typeface="Calibri Light"/>
                <a:cs typeface="Calibri Light"/>
              </a:rPr>
              <a:t>OO Principles &amp; Modular 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E8C0-93D8-4A50-DDF9-9171F9EDF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124" y="1095962"/>
            <a:ext cx="9924639" cy="5758275"/>
          </a:xfrm>
        </p:spPr>
        <p:txBody>
          <a:bodyPr/>
          <a:lstStyle/>
          <a:p>
            <a:r>
              <a:rPr lang="en-US" dirty="0"/>
              <a:t>Code Reusability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Ticket, </a:t>
            </a:r>
            <a:r>
              <a:rPr lang="en-US" dirty="0" err="1"/>
              <a:t>TicketStatus</a:t>
            </a:r>
            <a:r>
              <a:rPr lang="en-US" dirty="0"/>
              <a:t>, </a:t>
            </a:r>
            <a:r>
              <a:rPr lang="en-US" dirty="0" err="1"/>
              <a:t>ProblemType</a:t>
            </a:r>
            <a:r>
              <a:rPr lang="en-US" dirty="0"/>
              <a:t> classes</a:t>
            </a:r>
          </a:p>
          <a:p>
            <a:pPr>
              <a:buClr>
                <a:srgbClr val="1287C3"/>
              </a:buClr>
            </a:pPr>
            <a:r>
              <a:rPr lang="en-US" dirty="0"/>
              <a:t>Maintainability (changing one part of code doesn't mess with unrelated functionality)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Config file for changing global values across the app (IP, port, host name, color themes, and other constants)</a:t>
            </a:r>
          </a:p>
          <a:p>
            <a:pPr>
              <a:buClr>
                <a:srgbClr val="1287C3"/>
              </a:buClr>
            </a:pPr>
            <a:r>
              <a:rPr lang="en-US" dirty="0"/>
              <a:t>Readability (organized and easy to compartmentalize in your head)</a:t>
            </a:r>
          </a:p>
          <a:p>
            <a:pPr lvl="1">
              <a:buClr>
                <a:srgbClr val="1287C3"/>
              </a:buClr>
            </a:pPr>
            <a:r>
              <a:rPr lang="en-US" dirty="0"/>
              <a:t>Custom Widgets used to build screens</a:t>
            </a:r>
          </a:p>
          <a:p>
            <a:pPr lvl="1">
              <a:buClr>
                <a:srgbClr val="1287C3"/>
              </a:buClr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CEB80-8411-1626-6195-9D81AC0B39D4}"/>
              </a:ext>
            </a:extLst>
          </p:cNvPr>
          <p:cNvSpPr txBox="1"/>
          <p:nvPr/>
        </p:nvSpPr>
        <p:spPr>
          <a:xfrm>
            <a:off x="11603525" y="0"/>
            <a:ext cx="5854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JT</a:t>
            </a:r>
          </a:p>
        </p:txBody>
      </p:sp>
    </p:spTree>
    <p:extLst>
      <p:ext uri="{BB962C8B-B14F-4D97-AF65-F5344CB8AC3E}">
        <p14:creationId xmlns:p14="http://schemas.microsoft.com/office/powerpoint/2010/main" val="2819442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Parallax</vt:lpstr>
      <vt:lpstr>Airport Valet Car Locator Mobile App</vt:lpstr>
      <vt:lpstr>Introduction</vt:lpstr>
      <vt:lpstr>Problem Statement</vt:lpstr>
      <vt:lpstr>Project Scope &amp; Stakeholders/Users</vt:lpstr>
      <vt:lpstr>Project Scope (cont.) (Non Functional Requirements)</vt:lpstr>
      <vt:lpstr>Initial Design Architecture - MVC</vt:lpstr>
      <vt:lpstr>Implementation: MVC and Flask</vt:lpstr>
      <vt:lpstr>Key Object-Oriented Principles</vt:lpstr>
      <vt:lpstr>OO Principles &amp; Modular Code</vt:lpstr>
      <vt:lpstr>Class Diagram - App</vt:lpstr>
      <vt:lpstr>Design Takeaways</vt:lpstr>
      <vt:lpstr>Server Implementation – Ticket View</vt:lpstr>
      <vt:lpstr>Server Implementation – Ticket Model</vt:lpstr>
      <vt:lpstr>Server Implementation – User Model and View</vt:lpstr>
      <vt:lpstr>Client Implementation – App &lt;-&gt; Server Interface</vt:lpstr>
      <vt:lpstr>Client Implementation – Ticket Class</vt:lpstr>
      <vt:lpstr>Client Implementation – Custom Widgets &amp; Screens</vt:lpstr>
      <vt:lpstr>Results &amp; Achievements</vt:lpstr>
      <vt:lpstr>Challenges</vt:lpstr>
      <vt:lpstr>Future Improvements</vt:lpstr>
      <vt:lpstr>Conclusion</vt:lpstr>
      <vt:lpstr>App 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188</cp:revision>
  <dcterms:created xsi:type="dcterms:W3CDTF">2023-11-01T13:47:22Z</dcterms:created>
  <dcterms:modified xsi:type="dcterms:W3CDTF">2023-12-06T15:20:48Z</dcterms:modified>
</cp:coreProperties>
</file>